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10/10/2023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6966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10/10/2023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35914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10/10/2023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2684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10/10/2023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34698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10/10/2023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6780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10/10/2023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12069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10/10/2023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619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10/10/2023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16573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10/10/2023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063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10/10/2023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36433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10/10/2023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41559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10/10/2023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9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2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hf sldNum="0" hdr="0" ftr="0" dt="0"/>
  <p:txStyles>
    <p:titleStyle>
      <a:lvl1pPr algn="l" defTabSz="914400" rtl="0" eaLnBrk="1" latinLnBrk="0" hangingPunct="1">
        <a:lnSpc>
          <a:spcPct val="114000"/>
        </a:lnSpc>
        <a:spcBef>
          <a:spcPct val="0"/>
        </a:spcBef>
        <a:buNone/>
        <a:defRPr sz="3600" b="1" i="0" kern="1200" spc="1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4000"/>
        </a:lnSpc>
        <a:spcBef>
          <a:spcPts val="1000"/>
        </a:spcBef>
        <a:buFont typeface="Arial" panose="020B0604020202020204" pitchFamily="34" charset="0"/>
        <a:buNone/>
        <a:defRPr sz="2000" kern="1200" spc="12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800" kern="1200" spc="12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None/>
        <a:defRPr sz="1600" kern="1200" spc="12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400" kern="1200" spc="12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None/>
        <a:defRPr sz="1400" kern="1200" spc="12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6E12261-7E81-C2A8-5597-38A6482F7A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09740" y="1122363"/>
            <a:ext cx="5066592" cy="1978346"/>
          </a:xfrm>
        </p:spPr>
        <p:txBody>
          <a:bodyPr>
            <a:normAutofit/>
          </a:bodyPr>
          <a:lstStyle/>
          <a:p>
            <a:r>
              <a:rPr lang="ko-KR" altLang="en-US"/>
              <a:t>헤드퍼스트 디자인패턴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A6F15E8-EDFE-A074-C1AF-EBBAC822A1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09740" y="3509963"/>
            <a:ext cx="5066592" cy="1747837"/>
          </a:xfrm>
        </p:spPr>
        <p:txBody>
          <a:bodyPr>
            <a:normAutofit/>
          </a:bodyPr>
          <a:lstStyle/>
          <a:p>
            <a:r>
              <a:rPr lang="ko-KR" altLang="en-US"/>
              <a:t>상태 패턴</a:t>
            </a:r>
            <a:endParaRPr lang="ko-KR" altLang="en-US" dirty="0"/>
          </a:p>
        </p:txBody>
      </p:sp>
      <p:pic>
        <p:nvPicPr>
          <p:cNvPr id="4" name="Picture 3" descr="다채로움, 사무용품, 문구용품, 필기구이(가) 표시된 사진&#10;&#10;자동 생성된 설명">
            <a:extLst>
              <a:ext uri="{FF2B5EF4-FFF2-40B4-BE49-F238E27FC236}">
                <a16:creationId xmlns:a16="http://schemas.microsoft.com/office/drawing/2014/main" id="{8C67D218-784B-0EEB-1076-06F08D089F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79" r="23141" b="-1"/>
          <a:stretch/>
        </p:blipFill>
        <p:spPr>
          <a:xfrm>
            <a:off x="6824" y="10"/>
            <a:ext cx="5669280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2838"/>
            <a:ext cx="3342291" cy="960875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1701611" y="285553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7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9740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3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797380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528104-4086-FE5F-D5AE-EDA461414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데모 버전 돌려보기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A55514-25AB-AF81-50B1-B30BFC141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80" y="2677511"/>
            <a:ext cx="6634493" cy="413571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FA8DD09-9FB5-AAAF-7507-524765EF4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8676" y="2677511"/>
            <a:ext cx="3463451" cy="4135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510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737E34-4B81-8934-EB04-DC30CDE47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프로그램 요구사항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A9A765-7417-9E0F-2199-D43DF9DAD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9446" y="2521885"/>
            <a:ext cx="2203711" cy="3549045"/>
          </a:xfrm>
        </p:spPr>
        <p:txBody>
          <a:bodyPr/>
          <a:lstStyle/>
          <a:p>
            <a:r>
              <a:rPr lang="ko-KR" altLang="en-US" dirty="0"/>
              <a:t>상태 값 리스트</a:t>
            </a:r>
            <a:endParaRPr lang="en-US" altLang="ko-KR" dirty="0"/>
          </a:p>
          <a:p>
            <a:r>
              <a:rPr lang="en-US" altLang="ko-KR" dirty="0"/>
              <a:t>Sold Out</a:t>
            </a:r>
          </a:p>
          <a:p>
            <a:r>
              <a:rPr lang="en-US" altLang="ko-KR" dirty="0"/>
              <a:t>No Quarter</a:t>
            </a:r>
          </a:p>
          <a:p>
            <a:r>
              <a:rPr lang="en-US" altLang="ko-KR" dirty="0"/>
              <a:t>Has Quarter</a:t>
            </a:r>
          </a:p>
          <a:p>
            <a:r>
              <a:rPr lang="en-US" altLang="ko-KR" dirty="0"/>
              <a:t>Sold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2FE1639-E877-9CBA-4C86-F18EE57C28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17" y="2521886"/>
            <a:ext cx="5002628" cy="3867111"/>
          </a:xfrm>
          <a:prstGeom prst="rect">
            <a:avLst/>
          </a:prstGeom>
        </p:spPr>
      </p:pic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99061372-5BEE-E406-7978-5EE8481324CA}"/>
              </a:ext>
            </a:extLst>
          </p:cNvPr>
          <p:cNvSpPr txBox="1">
            <a:spLocks/>
          </p:cNvSpPr>
          <p:nvPr/>
        </p:nvSpPr>
        <p:spPr>
          <a:xfrm>
            <a:off x="8299307" y="2521885"/>
            <a:ext cx="2203711" cy="3549045"/>
          </a:xfrm>
          <a:prstGeom prst="rect">
            <a:avLst/>
          </a:prstGeom>
        </p:spPr>
        <p:txBody>
          <a:bodyPr lIns="109728" tIns="109728" rIns="109728" bIns="91440"/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spc="12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12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12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 spc="12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 spc="12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행동 값 리스트</a:t>
            </a:r>
            <a:endParaRPr lang="en-US" altLang="ko-KR" dirty="0"/>
          </a:p>
          <a:p>
            <a:r>
              <a:rPr lang="ko-KR" altLang="en-US" dirty="0"/>
              <a:t>동전 투입</a:t>
            </a:r>
            <a:endParaRPr lang="en-US" altLang="ko-KR" dirty="0"/>
          </a:p>
          <a:p>
            <a:r>
              <a:rPr lang="ko-KR" altLang="en-US" dirty="0"/>
              <a:t>동전 반환</a:t>
            </a:r>
            <a:endParaRPr lang="en-US" altLang="ko-KR" dirty="0"/>
          </a:p>
          <a:p>
            <a:r>
              <a:rPr lang="ko-KR" altLang="en-US" dirty="0"/>
              <a:t>손잡이 돌림</a:t>
            </a:r>
            <a:endParaRPr lang="en-US" altLang="ko-KR" dirty="0"/>
          </a:p>
          <a:p>
            <a:r>
              <a:rPr lang="ko-KR" altLang="en-US" dirty="0"/>
              <a:t>알맹이 내보냄</a:t>
            </a:r>
          </a:p>
        </p:txBody>
      </p:sp>
    </p:spTree>
    <p:extLst>
      <p:ext uri="{BB962C8B-B14F-4D97-AF65-F5344CB8AC3E}">
        <p14:creationId xmlns:p14="http://schemas.microsoft.com/office/powerpoint/2010/main" val="2873821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84DC59-B339-8298-3B2D-C99D3A63C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평소 코딩 방식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046D54-3A18-62F5-C20B-020A252BE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17" y="2464471"/>
            <a:ext cx="3321025" cy="404958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F0AF9C9-6C40-38AF-7F4C-ED078FCBC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14" y="2464471"/>
            <a:ext cx="3583472" cy="324843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730273B-6291-2B2B-1DC4-C24A3EFB9D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3359" y="2464471"/>
            <a:ext cx="3529906" cy="33178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B113117-19B4-222F-77E9-929C8ED046AE}"/>
              </a:ext>
            </a:extLst>
          </p:cNvPr>
          <p:cNvSpPr txBox="1"/>
          <p:nvPr/>
        </p:nvSpPr>
        <p:spPr>
          <a:xfrm>
            <a:off x="4194495" y="5855516"/>
            <a:ext cx="61013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갬블머신이라는</a:t>
            </a:r>
            <a:r>
              <a:rPr lang="ko-KR" altLang="en-US" dirty="0"/>
              <a:t> 메인 클래스에 각 행동 메소드에서 상태에 대한</a:t>
            </a:r>
            <a:endParaRPr lang="en-US" altLang="ko-KR" dirty="0"/>
          </a:p>
          <a:p>
            <a:r>
              <a:rPr lang="ko-KR" altLang="en-US" dirty="0"/>
              <a:t>값들을 처리하는 형태로 작성</a:t>
            </a:r>
          </a:p>
        </p:txBody>
      </p:sp>
    </p:spTree>
    <p:extLst>
      <p:ext uri="{BB962C8B-B14F-4D97-AF65-F5344CB8AC3E}">
        <p14:creationId xmlns:p14="http://schemas.microsoft.com/office/powerpoint/2010/main" val="2535504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A76F09-D1A6-DD0C-0794-6D0BBA9B3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??:</a:t>
            </a:r>
            <a:r>
              <a:rPr lang="ko-KR" altLang="en-US" dirty="0"/>
              <a:t> 이거에 추가 기능 넣는 것은 어렵지 않지</a:t>
            </a:r>
            <a:r>
              <a:rPr lang="en-US" altLang="ko-KR" dirty="0"/>
              <a:t>?</a:t>
            </a:r>
            <a:br>
              <a:rPr lang="en-US" altLang="ko-KR" dirty="0"/>
            </a:br>
            <a:r>
              <a:rPr lang="ko-KR" altLang="en-US" dirty="0"/>
              <a:t>나</a:t>
            </a:r>
            <a:r>
              <a:rPr lang="en-US" altLang="ko-KR" dirty="0"/>
              <a:t>: (</a:t>
            </a:r>
            <a:r>
              <a:rPr lang="ko-KR" altLang="en-US" dirty="0" err="1"/>
              <a:t>ㅅㅂ</a:t>
            </a:r>
            <a:r>
              <a:rPr lang="ko-KR" altLang="en-US" dirty="0"/>
              <a:t> </a:t>
            </a:r>
            <a:r>
              <a:rPr lang="ko-KR" altLang="en-US" dirty="0" err="1"/>
              <a:t>줫같네</a:t>
            </a:r>
            <a:r>
              <a:rPr lang="en-US" altLang="ko-KR" dirty="0"/>
              <a:t>) </a:t>
            </a:r>
            <a:r>
              <a:rPr lang="ko-KR" altLang="en-US" dirty="0"/>
              <a:t>네 가능하죠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B9CABF-FB39-8F16-E1A6-EDF5DBFAF8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3513" y="2521885"/>
            <a:ext cx="5847126" cy="3549045"/>
          </a:xfrm>
        </p:spPr>
        <p:txBody>
          <a:bodyPr/>
          <a:lstStyle/>
          <a:p>
            <a:r>
              <a:rPr lang="ko-KR" altLang="en-US" dirty="0"/>
              <a:t>위에서 나름대로 괜찮은 코드를 만들었다고 생각 했지만</a:t>
            </a:r>
            <a:r>
              <a:rPr lang="en-US" altLang="ko-KR" dirty="0"/>
              <a:t>, </a:t>
            </a:r>
            <a:r>
              <a:rPr lang="ko-KR" altLang="en-US" dirty="0"/>
              <a:t>코드를 확장하는 일은 쉽지 않습니다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이대로 </a:t>
            </a:r>
            <a:r>
              <a:rPr lang="ko-KR" altLang="en-US" dirty="0" err="1"/>
              <a:t>가다가는</a:t>
            </a:r>
            <a:r>
              <a:rPr lang="ko-KR" altLang="en-US" dirty="0"/>
              <a:t> 새로운 기능을 추가해 달라는 요청을 받을 때 마다 모든 코드를 수정해야 하며 버그가 많아질 것 같습니다</a:t>
            </a:r>
            <a:r>
              <a:rPr lang="en-US" altLang="ko-KR" dirty="0"/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F429C0E-CF63-4400-EE66-09DEABAAB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17" y="2521885"/>
            <a:ext cx="4352463" cy="418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5022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E50AB1-D6C9-CD5C-6723-4007771B5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디자인 패턴 도입하기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D3DC8D-9D51-3FA4-33FE-D116BFC2B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3237" y="2521885"/>
            <a:ext cx="5595457" cy="3549045"/>
          </a:xfrm>
        </p:spPr>
        <p:txBody>
          <a:bodyPr/>
          <a:lstStyle/>
          <a:p>
            <a:r>
              <a:rPr lang="en-US" altLang="ko-KR" dirty="0"/>
              <a:t>State </a:t>
            </a:r>
            <a:r>
              <a:rPr lang="ko-KR" altLang="en-US" dirty="0"/>
              <a:t>인터페이스를 구현합니다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모든 상태들을 캡슐화 하여 </a:t>
            </a:r>
            <a:r>
              <a:rPr lang="en-US" altLang="ko-KR" dirty="0"/>
              <a:t>State </a:t>
            </a:r>
            <a:r>
              <a:rPr lang="ko-KR" altLang="en-US" dirty="0"/>
              <a:t>인터페이스를 구현하는 클래스를 구현합니다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2B31AB1-903B-550A-8316-EBF78CD9E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17" y="2521885"/>
            <a:ext cx="4950467" cy="2836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875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BC722F-CBBE-B368-C475-8735EA2A2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상태 별 행동을 생각해봅시다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7D9B3F-8DE8-CDC7-4E31-E200C9907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0349" y="2521885"/>
            <a:ext cx="5959777" cy="3549045"/>
          </a:xfrm>
        </p:spPr>
        <p:txBody>
          <a:bodyPr/>
          <a:lstStyle/>
          <a:p>
            <a:r>
              <a:rPr lang="en-US" altLang="ko-KR" dirty="0" err="1"/>
              <a:t>NoQuarterState</a:t>
            </a:r>
            <a:r>
              <a:rPr lang="en-US" altLang="ko-KR" dirty="0"/>
              <a:t>::</a:t>
            </a:r>
            <a:br>
              <a:rPr lang="en-US" altLang="ko-KR" dirty="0"/>
            </a:br>
            <a:r>
              <a:rPr lang="en-US" altLang="ko-KR" dirty="0"/>
              <a:t> </a:t>
            </a:r>
            <a:r>
              <a:rPr lang="en-US" altLang="ko-KR" dirty="0" err="1"/>
              <a:t>insertQuarter</a:t>
            </a:r>
            <a:r>
              <a:rPr lang="en-US" altLang="ko-KR" dirty="0"/>
              <a:t>: </a:t>
            </a:r>
            <a:r>
              <a:rPr lang="en-US" altLang="ko-KR" dirty="0" err="1"/>
              <a:t>HasQuarterState</a:t>
            </a:r>
            <a:r>
              <a:rPr lang="ko-KR" altLang="en-US" dirty="0"/>
              <a:t>로 전환</a:t>
            </a:r>
            <a:br>
              <a:rPr lang="en-US" altLang="ko-KR" dirty="0"/>
            </a:br>
            <a:r>
              <a:rPr lang="en-US" altLang="ko-KR" dirty="0"/>
              <a:t> </a:t>
            </a:r>
            <a:r>
              <a:rPr lang="en-US" altLang="ko-KR" dirty="0" err="1"/>
              <a:t>ejectQuarter</a:t>
            </a:r>
            <a:r>
              <a:rPr lang="en-US" altLang="ko-KR" dirty="0"/>
              <a:t>: </a:t>
            </a:r>
            <a:r>
              <a:rPr lang="ko-KR" altLang="en-US" dirty="0"/>
              <a:t>동전을 넣어달라는 메시지 출력</a:t>
            </a:r>
            <a:endParaRPr lang="en-US" altLang="ko-KR" dirty="0"/>
          </a:p>
          <a:p>
            <a:r>
              <a:rPr lang="en-US" altLang="ko-KR" dirty="0" err="1"/>
              <a:t>HasQuarterState</a:t>
            </a:r>
            <a:r>
              <a:rPr lang="en-US" altLang="ko-KR" dirty="0"/>
              <a:t>::</a:t>
            </a:r>
            <a:br>
              <a:rPr lang="en-US" altLang="ko-KR" dirty="0"/>
            </a:br>
            <a:r>
              <a:rPr lang="en-US" altLang="ko-KR" dirty="0"/>
              <a:t> </a:t>
            </a:r>
            <a:r>
              <a:rPr lang="en-US" altLang="ko-KR" dirty="0" err="1"/>
              <a:t>turnCrank</a:t>
            </a:r>
            <a:r>
              <a:rPr lang="en-US" altLang="ko-KR" dirty="0"/>
              <a:t>: </a:t>
            </a:r>
            <a:r>
              <a:rPr lang="en-US" altLang="ko-KR" dirty="0" err="1"/>
              <a:t>SoldState</a:t>
            </a:r>
            <a:r>
              <a:rPr lang="en-US" altLang="ko-KR" dirty="0"/>
              <a:t> </a:t>
            </a:r>
            <a:r>
              <a:rPr lang="ko-KR" altLang="en-US" dirty="0"/>
              <a:t>전환</a:t>
            </a:r>
            <a:endParaRPr lang="en-US" altLang="ko-KR" dirty="0"/>
          </a:p>
          <a:p>
            <a:r>
              <a:rPr lang="en-US" altLang="ko-KR" dirty="0" err="1"/>
              <a:t>SoldState</a:t>
            </a:r>
            <a:r>
              <a:rPr lang="en-US" altLang="ko-KR" dirty="0"/>
              <a:t>::</a:t>
            </a:r>
            <a:br>
              <a:rPr lang="en-US" altLang="ko-KR" dirty="0"/>
            </a:br>
            <a:r>
              <a:rPr lang="en-US" altLang="ko-KR" dirty="0"/>
              <a:t> </a:t>
            </a:r>
            <a:r>
              <a:rPr lang="en-US" altLang="ko-KR" dirty="0" err="1"/>
              <a:t>insertQuarter</a:t>
            </a:r>
            <a:r>
              <a:rPr lang="en-US" altLang="ko-KR" dirty="0"/>
              <a:t>: </a:t>
            </a:r>
            <a:r>
              <a:rPr lang="ko-KR" altLang="en-US" dirty="0"/>
              <a:t>알맹이를 보내고 있다는 메시지</a:t>
            </a:r>
            <a:br>
              <a:rPr lang="en-US" altLang="ko-KR" dirty="0"/>
            </a:br>
            <a:r>
              <a:rPr lang="ko-KR" altLang="en-US" dirty="0"/>
              <a:t> </a:t>
            </a:r>
            <a:r>
              <a:rPr lang="en-US" altLang="ko-KR" dirty="0"/>
              <a:t>dispense: </a:t>
            </a:r>
            <a:r>
              <a:rPr lang="ko-KR" altLang="en-US" dirty="0"/>
              <a:t>알맹이 개수를 확인하고 </a:t>
            </a:r>
            <a:r>
              <a:rPr lang="en-US" altLang="ko-KR" dirty="0"/>
              <a:t>0</a:t>
            </a:r>
            <a:r>
              <a:rPr lang="ko-KR" altLang="en-US" dirty="0"/>
              <a:t>이하면 </a:t>
            </a:r>
            <a:r>
              <a:rPr lang="en-US" altLang="ko-KR" dirty="0" err="1"/>
              <a:t>Soldoutstate</a:t>
            </a:r>
            <a:r>
              <a:rPr lang="ko-KR" altLang="en-US" dirty="0"/>
              <a:t>로 전환 아니면 </a:t>
            </a:r>
            <a:r>
              <a:rPr lang="en-US" altLang="ko-KR" dirty="0" err="1"/>
              <a:t>NoQuarterState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8818C3F-DDF4-8451-1A03-3B1E47EC0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17" y="2572141"/>
            <a:ext cx="2181529" cy="172426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E59B1F5-2E48-B0F7-5EC4-6127260C1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874" y="4296407"/>
            <a:ext cx="2429214" cy="185763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E91A7FE-72B3-B933-2818-28D7DDF551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2322" y="2576393"/>
            <a:ext cx="2152950" cy="170521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B9D6819-DEFB-9F72-7B91-4756A4CBB4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4690" y="4308559"/>
            <a:ext cx="2248214" cy="176237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384D3E52-CFC6-4BC3-4D3C-5F25D0A6B0D5}"/>
              </a:ext>
            </a:extLst>
          </p:cNvPr>
          <p:cNvSpPr/>
          <p:nvPr/>
        </p:nvSpPr>
        <p:spPr>
          <a:xfrm>
            <a:off x="687163" y="3003259"/>
            <a:ext cx="1384917" cy="23489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B954D8D-CF14-974B-EEB4-3CDF38F0FBA9}"/>
              </a:ext>
            </a:extLst>
          </p:cNvPr>
          <p:cNvSpPr/>
          <p:nvPr/>
        </p:nvSpPr>
        <p:spPr>
          <a:xfrm>
            <a:off x="668392" y="5354664"/>
            <a:ext cx="1384917" cy="23489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F497DD4-1EE2-2661-C875-2437CBFE837A}"/>
              </a:ext>
            </a:extLst>
          </p:cNvPr>
          <p:cNvSpPr/>
          <p:nvPr/>
        </p:nvSpPr>
        <p:spPr>
          <a:xfrm>
            <a:off x="3297537" y="3826778"/>
            <a:ext cx="1384917" cy="23489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712B98D7-1816-D1C5-1D8A-064C9D60CABC}"/>
              </a:ext>
            </a:extLst>
          </p:cNvPr>
          <p:cNvCxnSpPr>
            <a:stCxn id="12" idx="1"/>
            <a:endCxn id="13" idx="1"/>
          </p:cNvCxnSpPr>
          <p:nvPr/>
        </p:nvCxnSpPr>
        <p:spPr>
          <a:xfrm rot="10800000" flipV="1">
            <a:off x="668393" y="3120704"/>
            <a:ext cx="18771" cy="2351405"/>
          </a:xfrm>
          <a:prstGeom prst="bentConnector3">
            <a:avLst>
              <a:gd name="adj1" fmla="val 131783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4457832D-F84D-5F5D-E1ED-55FA131BD99A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 flipV="1">
            <a:off x="2053309" y="3944224"/>
            <a:ext cx="1244228" cy="152788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3CCB7FB6-C5CE-B989-3253-440A2024A7F5}"/>
              </a:ext>
            </a:extLst>
          </p:cNvPr>
          <p:cNvCxnSpPr>
            <a:stCxn id="14" idx="3"/>
            <a:endCxn id="11" idx="3"/>
          </p:cNvCxnSpPr>
          <p:nvPr/>
        </p:nvCxnSpPr>
        <p:spPr>
          <a:xfrm>
            <a:off x="4682454" y="3944224"/>
            <a:ext cx="710450" cy="1245521"/>
          </a:xfrm>
          <a:prstGeom prst="bentConnector3">
            <a:avLst>
              <a:gd name="adj1" fmla="val 1321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7009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07D8D6B-FE48-5A26-5B12-8C9537D10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3965" y="0"/>
            <a:ext cx="57840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225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41128BD-A62C-A9C3-B433-CDD36B46B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112" y="0"/>
            <a:ext cx="3281465" cy="383518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C8F2463-CC51-A569-1521-056ACBF8EC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5112" y="3871061"/>
            <a:ext cx="3137483" cy="298693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3F9C827-657D-7056-6737-3DAE53FE6C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858"/>
          <a:stretch/>
        </p:blipFill>
        <p:spPr>
          <a:xfrm>
            <a:off x="1007381" y="0"/>
            <a:ext cx="4556550" cy="328009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06BEE81-601A-9115-33CE-AF3FF7246F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430" y="3349117"/>
            <a:ext cx="4290452" cy="3508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329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BC9B52-3A59-BD6B-0FFA-29BC67730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10%</a:t>
            </a:r>
            <a:r>
              <a:rPr lang="ko-KR" altLang="en-US" dirty="0"/>
              <a:t> 확률 당첨 기능 추가 하기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F73208A-786E-74CF-5AEF-2569E55FF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767" y="2179665"/>
            <a:ext cx="5093597" cy="462144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CA615BB-7E05-5C56-A927-105F98BB3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12" y="2635358"/>
            <a:ext cx="3509388" cy="2870101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6E1D917B-CCEA-FE12-30FF-1B92CAD97318}"/>
              </a:ext>
            </a:extLst>
          </p:cNvPr>
          <p:cNvSpPr/>
          <p:nvPr/>
        </p:nvSpPr>
        <p:spPr>
          <a:xfrm>
            <a:off x="3809511" y="4163296"/>
            <a:ext cx="525256" cy="52011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A81A422-1270-6D60-BA52-AE57356799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4944"/>
          <a:stretch/>
        </p:blipFill>
        <p:spPr>
          <a:xfrm>
            <a:off x="8128932" y="3612509"/>
            <a:ext cx="4063068" cy="324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890136"/>
      </p:ext>
    </p:extLst>
  </p:cSld>
  <p:clrMapOvr>
    <a:masterClrMapping/>
  </p:clrMapOvr>
</p:sld>
</file>

<file path=ppt/theme/theme1.xml><?xml version="1.0" encoding="utf-8"?>
<a:theme xmlns:a="http://schemas.openxmlformats.org/drawingml/2006/main" name="RocaVTI">
  <a:themeElements>
    <a:clrScheme name="AnalogousFromDarkSeedLeftStep">
      <a:dk1>
        <a:srgbClr val="000000"/>
      </a:dk1>
      <a:lt1>
        <a:srgbClr val="FFFFFF"/>
      </a:lt1>
      <a:dk2>
        <a:srgbClr val="251A2F"/>
      </a:dk2>
      <a:lt2>
        <a:srgbClr val="F0F3F3"/>
      </a:lt2>
      <a:accent1>
        <a:srgbClr val="E7293F"/>
      </a:accent1>
      <a:accent2>
        <a:srgbClr val="D5177C"/>
      </a:accent2>
      <a:accent3>
        <a:srgbClr val="E729DD"/>
      </a:accent3>
      <a:accent4>
        <a:srgbClr val="9017D5"/>
      </a:accent4>
      <a:accent5>
        <a:srgbClr val="5229E7"/>
      </a:accent5>
      <a:accent6>
        <a:srgbClr val="173DD5"/>
      </a:accent6>
      <a:hlink>
        <a:srgbClr val="7E51C5"/>
      </a:hlink>
      <a:folHlink>
        <a:srgbClr val="7F7F7F"/>
      </a:folHlink>
    </a:clrScheme>
    <a:fontScheme name="Custom 36">
      <a:majorFont>
        <a:latin typeface="Microsoft GothicNeo"/>
        <a:ea typeface=""/>
        <a:cs typeface=""/>
      </a:majorFont>
      <a:minorFont>
        <a:latin typeface="Microsoft GothicNe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174</Words>
  <Application>Microsoft Office PowerPoint</Application>
  <PresentationFormat>와이드스크린</PresentationFormat>
  <Paragraphs>28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Microsoft GothicNeo</vt:lpstr>
      <vt:lpstr>Microsoft GothicNeo Light</vt:lpstr>
      <vt:lpstr>Arial</vt:lpstr>
      <vt:lpstr>Avenir Next LT Pro Light</vt:lpstr>
      <vt:lpstr>RocaVTI</vt:lpstr>
      <vt:lpstr>헤드퍼스트 디자인패턴</vt:lpstr>
      <vt:lpstr>프로그램 요구사항</vt:lpstr>
      <vt:lpstr>평소 코딩 방식</vt:lpstr>
      <vt:lpstr>??: 이거에 추가 기능 넣는 것은 어렵지 않지? 나: (ㅅㅂ 줫같네) 네 가능하죠</vt:lpstr>
      <vt:lpstr>디자인 패턴 도입하기</vt:lpstr>
      <vt:lpstr>상태 별 행동을 생각해봅시다.</vt:lpstr>
      <vt:lpstr>PowerPoint 프레젠테이션</vt:lpstr>
      <vt:lpstr>PowerPoint 프레젠테이션</vt:lpstr>
      <vt:lpstr>10% 확률 당첨 기능 추가 하기</vt:lpstr>
      <vt:lpstr>데모 버전 돌려보기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헤드퍼스트 디자인패턴</dc:title>
  <dc:creator>용희 유</dc:creator>
  <cp:lastModifiedBy>용희 유</cp:lastModifiedBy>
  <cp:revision>1</cp:revision>
  <dcterms:created xsi:type="dcterms:W3CDTF">2023-10-09T15:02:26Z</dcterms:created>
  <dcterms:modified xsi:type="dcterms:W3CDTF">2023-10-09T15:37:57Z</dcterms:modified>
</cp:coreProperties>
</file>

<file path=docProps/thumbnail.jpeg>
</file>